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2" r:id="rId4"/>
    <p:sldId id="327" r:id="rId5"/>
    <p:sldId id="299" r:id="rId6"/>
    <p:sldId id="328" r:id="rId7"/>
    <p:sldId id="303" r:id="rId8"/>
    <p:sldId id="304" r:id="rId9"/>
    <p:sldId id="305" r:id="rId10"/>
    <p:sldId id="323" r:id="rId11"/>
    <p:sldId id="326" r:id="rId12"/>
    <p:sldId id="260" r:id="rId13"/>
    <p:sldId id="296" r:id="rId14"/>
    <p:sldId id="300" r:id="rId15"/>
    <p:sldId id="306" r:id="rId16"/>
    <p:sldId id="324" r:id="rId17"/>
    <p:sldId id="325" r:id="rId18"/>
    <p:sldId id="301" r:id="rId19"/>
    <p:sldId id="320" r:id="rId20"/>
    <p:sldId id="315" r:id="rId21"/>
    <p:sldId id="317" r:id="rId22"/>
    <p:sldId id="316" r:id="rId23"/>
    <p:sldId id="302" r:id="rId24"/>
    <p:sldId id="318" r:id="rId25"/>
    <p:sldId id="321" r:id="rId26"/>
    <p:sldId id="283" r:id="rId27"/>
    <p:sldId id="329" r:id="rId28"/>
    <p:sldId id="330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FB0"/>
    <a:srgbClr val="DF7A5D"/>
    <a:srgbClr val="C62226"/>
    <a:srgbClr val="EFC415"/>
    <a:srgbClr val="6BC0E8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7" autoAdjust="0"/>
    <p:restoredTop sz="83387"/>
  </p:normalViewPr>
  <p:slideViewPr>
    <p:cSldViewPr>
      <p:cViewPr varScale="1">
        <p:scale>
          <a:sx n="136" d="100"/>
          <a:sy n="136" d="100"/>
        </p:scale>
        <p:origin x="736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2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4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3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7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11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42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11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1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75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3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77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36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38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54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6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6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79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15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48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84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8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10.1101/262501v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62501v1" TargetMode="Externa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www.biorxiv.org/content/10.1101/262501v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0.png"/><Relationship Id="rId5" Type="http://schemas.openxmlformats.org/officeDocument/2006/relationships/image" Target="../media/image15.png"/><Relationship Id="rId15" Type="http://schemas.openxmlformats.org/officeDocument/2006/relationships/hyperlink" Target="https://arxiv.org/pdf/1812.04948.pdf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70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1.00937.pdf" TargetMode="External"/><Relationship Id="rId5" Type="http://schemas.openxmlformats.org/officeDocument/2006/relationships/hyperlink" Target="https://arxiv.org/abs/2112.01075" TargetMode="Externa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3-41437-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paper.cn/newsDetail_forward_1168231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informatics.cn/2-introduction-to-single-cell-rna-seq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2-019-0494-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6" y="1450961"/>
            <a:ext cx="3946822" cy="487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E17C58-ADEA-1980-122D-E6079F01077E}"/>
              </a:ext>
            </a:extLst>
          </p:cNvPr>
          <p:cNvSpPr txBox="1"/>
          <p:nvPr/>
        </p:nvSpPr>
        <p:spPr>
          <a:xfrm>
            <a:off x="4786177" y="927741"/>
            <a:ext cx="2043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0DBC7-D8F8-D060-8756-99004610F72A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7FA718-FD27-D766-6D96-DC080BBD4F14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现有解决方法及其问题</a:t>
            </a:r>
            <a:endParaRPr lang="zh-CN" altLang="en-US" sz="3200" b="1" spc="600" dirty="0">
              <a:solidFill>
                <a:srgbClr val="F57F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132B2-17C6-2CDB-30F3-CC42E5EDFC80}"/>
              </a:ext>
            </a:extLst>
          </p:cNvPr>
          <p:cNvSpPr txBox="1"/>
          <p:nvPr/>
        </p:nvSpPr>
        <p:spPr>
          <a:xfrm>
            <a:off x="343847" y="6403436"/>
            <a:ext cx="1150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Ghahramani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[3]</a:t>
            </a:r>
            <a:endParaRPr kumimoji="1"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187773-DFE3-F984-0D28-B8764F21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2" y="1062149"/>
            <a:ext cx="9000000" cy="21062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4" y="908720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6A97E-B347-F1DF-EABC-FF62DD533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4" b="18144"/>
          <a:stretch/>
        </p:blipFill>
        <p:spPr>
          <a:xfrm>
            <a:off x="1529912" y="3332821"/>
            <a:ext cx="9000000" cy="3147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31A2A8-4D4F-E46D-FE2F-78F32056E09E}"/>
              </a:ext>
            </a:extLst>
          </p:cNvPr>
          <p:cNvSpPr txBox="1"/>
          <p:nvPr/>
        </p:nvSpPr>
        <p:spPr>
          <a:xfrm>
            <a:off x="5390526" y="2944703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3CBD9-5C1B-EA04-166D-39F815CCDE74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7DACC-7D50-84E4-86DF-59C73435E463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现有解决方法及其问题</a:t>
            </a:r>
            <a:endParaRPr lang="zh-CN" altLang="en-US" sz="3200" b="1" spc="600" dirty="0">
              <a:solidFill>
                <a:srgbClr val="F57F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FB747-0D60-0BB8-EAC1-5F1CF3DC3A82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8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9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10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2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3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4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5EC0A40-22E0-67FB-2108-3FCD2AF599BD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45DA47-CD59-1C6C-50BD-797A8BBD4417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369F4C-6896-F59F-E206-CE1A47C2CB67}"/>
              </a:ext>
            </a:extLst>
          </p:cNvPr>
          <p:cNvSpPr txBox="1"/>
          <p:nvPr/>
        </p:nvSpPr>
        <p:spPr>
          <a:xfrm>
            <a:off x="1487448" y="342966"/>
            <a:ext cx="662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模型流程图</a:t>
            </a:r>
            <a:endParaRPr lang="zh-CN" altLang="en-US" sz="3200" b="1" spc="600" dirty="0">
              <a:solidFill>
                <a:srgbClr val="F57F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4567DED-08C8-4EB1-69D9-B075A6874DF6}"/>
              </a:ext>
            </a:extLst>
          </p:cNvPr>
          <p:cNvGrpSpPr/>
          <p:nvPr/>
        </p:nvGrpSpPr>
        <p:grpSpPr>
          <a:xfrm>
            <a:off x="319111" y="1943043"/>
            <a:ext cx="5892810" cy="3183468"/>
            <a:chOff x="319111" y="2191419"/>
            <a:chExt cx="5892810" cy="3183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5,951 cells </a:t>
                  </a:r>
                  <a14:m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 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747" t="-9375" r="-1747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5CF6DF-1B8B-F19F-728C-103C411E8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" b="6760"/>
            <a:stretch/>
          </p:blipFill>
          <p:spPr>
            <a:xfrm>
              <a:off x="319111" y="2494887"/>
              <a:ext cx="5892810" cy="288000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89CCDD-2559-840C-F741-4308FD9C015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F3133F-DC4C-1485-18B0-022DD8ACDA99}"/>
              </a:ext>
            </a:extLst>
          </p:cNvPr>
          <p:cNvSpPr txBox="1"/>
          <p:nvPr/>
        </p:nvSpPr>
        <p:spPr>
          <a:xfrm>
            <a:off x="1487448" y="342966"/>
            <a:ext cx="482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数据集构成</a:t>
            </a:r>
            <a:endParaRPr lang="zh-CN" altLang="en-US" sz="3200" b="1" spc="600" dirty="0">
              <a:solidFill>
                <a:srgbClr val="F57F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5314F2-8FD9-B4F1-BD30-99747D9A8D12}"/>
              </a:ext>
            </a:extLst>
          </p:cNvPr>
          <p:cNvGrpSpPr/>
          <p:nvPr/>
        </p:nvGrpSpPr>
        <p:grpSpPr>
          <a:xfrm>
            <a:off x="410724" y="1458226"/>
            <a:ext cx="6059210" cy="3821919"/>
            <a:chOff x="428529" y="2276872"/>
            <a:chExt cx="6059210" cy="3821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3420 control cells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</a:p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2711 perturbed </a:t>
                  </a:r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cells</a:t>
                  </a:r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027" t="-3509" r="-1014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6A3F79-2336-AE96-E563-E3328A77A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b="7512"/>
            <a:stretch/>
          </p:blipFill>
          <p:spPr>
            <a:xfrm>
              <a:off x="428529" y="2858791"/>
              <a:ext cx="6059210" cy="32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EE1659-0200-97E2-DA61-09AC77FF47D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C86441-2D8B-F03D-0F27-B354698272E3}"/>
              </a:ext>
            </a:extLst>
          </p:cNvPr>
          <p:cNvSpPr txBox="1"/>
          <p:nvPr/>
        </p:nvSpPr>
        <p:spPr>
          <a:xfrm>
            <a:off x="1487448" y="342966"/>
            <a:ext cx="475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数据集构成</a:t>
            </a:r>
            <a:endParaRPr lang="zh-CN" altLang="en-US" sz="3200" b="1" spc="600" dirty="0">
              <a:solidFill>
                <a:srgbClr val="F57F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61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实验结果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五种方法的对比</a:t>
            </a:r>
            <a:endParaRPr lang="zh-CN" altLang="en-US" sz="3200" b="1" spc="600" dirty="0">
              <a:solidFill>
                <a:srgbClr val="F57F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927741"/>
            <a:ext cx="7680000" cy="576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F57934-1E88-C3F6-4AE8-40A439982D24}"/>
              </a:ext>
            </a:extLst>
          </p:cNvPr>
          <p:cNvSpPr txBox="1"/>
          <p:nvPr/>
        </p:nvSpPr>
        <p:spPr>
          <a:xfrm>
            <a:off x="191344" y="2996952"/>
            <a:ext cx="1898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Ours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endParaRPr kumimoji="1" lang="zh-CN" altLang="en-US" sz="28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2140DF1-8BF6-EB67-E554-711C8E3FD789}"/>
              </a:ext>
            </a:extLst>
          </p:cNvPr>
          <p:cNvCxnSpPr>
            <a:stCxn id="9" idx="3"/>
          </p:cNvCxnSpPr>
          <p:nvPr/>
        </p:nvCxnSpPr>
        <p:spPr>
          <a:xfrm flipV="1">
            <a:off x="2089877" y="2132856"/>
            <a:ext cx="1310381" cy="1125706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48CFDDB-F58D-96C6-C4B6-DAA314F6DD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89877" y="2182071"/>
            <a:ext cx="3542629" cy="1076491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762909A-BB51-35C7-5443-73902337BE6C}"/>
              </a:ext>
            </a:extLst>
          </p:cNvPr>
          <p:cNvCxnSpPr>
            <a:stCxn id="9" idx="3"/>
          </p:cNvCxnSpPr>
          <p:nvPr/>
        </p:nvCxnSpPr>
        <p:spPr>
          <a:xfrm>
            <a:off x="2089877" y="3258562"/>
            <a:ext cx="5846885" cy="0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文章概括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736600"/>
            <a:ext cx="10375900" cy="61214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640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实验结果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模型在</a:t>
            </a:r>
            <a:r>
              <a:rPr lang="en-US" altLang="zh-CN" sz="2000" b="1" spc="600" dirty="0" err="1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pbmc</a:t>
            </a:r>
            <a:r>
              <a:rPr lang="en-US" altLang="zh-CN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-Kang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数据集上的表现</a:t>
            </a:r>
            <a:endParaRPr lang="zh-CN" altLang="en-US" sz="3200" b="1" spc="600" dirty="0">
              <a:solidFill>
                <a:srgbClr val="F57F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A5A2F2-0C73-EA58-DB47-36C23FD715AF}"/>
              </a:ext>
            </a:extLst>
          </p:cNvPr>
          <p:cNvSpPr/>
          <p:nvPr/>
        </p:nvSpPr>
        <p:spPr>
          <a:xfrm>
            <a:off x="2783632" y="1916832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74C294-BA86-51C2-36CD-5E3939874573}"/>
              </a:ext>
            </a:extLst>
          </p:cNvPr>
          <p:cNvSpPr/>
          <p:nvPr/>
        </p:nvSpPr>
        <p:spPr>
          <a:xfrm>
            <a:off x="6492962" y="932240"/>
            <a:ext cx="648072" cy="26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DB1580-F4BA-3F31-F334-F5FCBCA9A7AE}"/>
              </a:ext>
            </a:extLst>
          </p:cNvPr>
          <p:cNvSpPr/>
          <p:nvPr/>
        </p:nvSpPr>
        <p:spPr>
          <a:xfrm>
            <a:off x="9408368" y="83627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D13F0-14A7-34D8-F52F-FDD940F289B0}"/>
              </a:ext>
            </a:extLst>
          </p:cNvPr>
          <p:cNvSpPr/>
          <p:nvPr/>
        </p:nvSpPr>
        <p:spPr>
          <a:xfrm>
            <a:off x="6354266" y="388560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4F6575-281B-30A8-5909-7DDF460B4D1A}"/>
              </a:ext>
            </a:extLst>
          </p:cNvPr>
          <p:cNvSpPr/>
          <p:nvPr/>
        </p:nvSpPr>
        <p:spPr>
          <a:xfrm>
            <a:off x="9408326" y="3891803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E9DB9-1D5E-2F21-4471-4F78A9B97F6C}"/>
              </a:ext>
            </a:extLst>
          </p:cNvPr>
          <p:cNvSpPr txBox="1"/>
          <p:nvPr/>
        </p:nvSpPr>
        <p:spPr>
          <a:xfrm>
            <a:off x="2063552" y="1743199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FD750E-24C8-E67F-8AC3-AE827519DBC3}"/>
              </a:ext>
            </a:extLst>
          </p:cNvPr>
          <p:cNvSpPr txBox="1"/>
          <p:nvPr/>
        </p:nvSpPr>
        <p:spPr>
          <a:xfrm>
            <a:off x="8800625" y="712912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2BA7A7-DAEF-4CB6-BE86-A75D8DCD4331}"/>
              </a:ext>
            </a:extLst>
          </p:cNvPr>
          <p:cNvSpPr txBox="1"/>
          <p:nvPr/>
        </p:nvSpPr>
        <p:spPr>
          <a:xfrm>
            <a:off x="5845188" y="73958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D67E5-5A91-7DE5-BB63-186EC6ABDEDF}"/>
              </a:ext>
            </a:extLst>
          </p:cNvPr>
          <p:cNvSpPr txBox="1"/>
          <p:nvPr/>
        </p:nvSpPr>
        <p:spPr>
          <a:xfrm>
            <a:off x="5845188" y="371197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4BABA-7CFC-F0A9-40C2-486421D6EFF8}"/>
              </a:ext>
            </a:extLst>
          </p:cNvPr>
          <p:cNvSpPr txBox="1"/>
          <p:nvPr/>
        </p:nvSpPr>
        <p:spPr>
          <a:xfrm>
            <a:off x="8796556" y="371197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5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实验结果 </a:t>
            </a: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kumimoji="0" lang="zh-CN" altLang="en-US" sz="20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模型在</a:t>
            </a:r>
            <a:r>
              <a:rPr kumimoji="0" lang="en-US" altLang="zh-CN" sz="20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pbmc</a:t>
            </a:r>
            <a:r>
              <a:rPr kumimoji="0" lang="en-US" altLang="zh-CN" sz="20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-Zheng</a:t>
            </a:r>
            <a:r>
              <a:rPr kumimoji="0" lang="zh-CN" altLang="en-US" sz="20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数据集上的表现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32F5D-DBC3-8083-8FD6-9792194E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1"/>
          <a:stretch/>
        </p:blipFill>
        <p:spPr>
          <a:xfrm>
            <a:off x="1712151" y="1086684"/>
            <a:ext cx="8767697" cy="5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9545EB-2C6E-7367-FC1E-FD708CF0A167}"/>
              </a:ext>
            </a:extLst>
          </p:cNvPr>
          <p:cNvSpPr/>
          <p:nvPr/>
        </p:nvSpPr>
        <p:spPr>
          <a:xfrm>
            <a:off x="7478553" y="3501008"/>
            <a:ext cx="1152128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C71573-FFB8-820F-4883-1251E25D3953}"/>
              </a:ext>
            </a:extLst>
          </p:cNvPr>
          <p:cNvSpPr/>
          <p:nvPr/>
        </p:nvSpPr>
        <p:spPr>
          <a:xfrm>
            <a:off x="8630681" y="2276872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0C62C5-C459-55E4-11EE-C84FB995E358}"/>
              </a:ext>
            </a:extLst>
          </p:cNvPr>
          <p:cNvSpPr/>
          <p:nvPr/>
        </p:nvSpPr>
        <p:spPr>
          <a:xfrm>
            <a:off x="8640000" y="4608000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7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实验结果 </a:t>
            </a: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kumimoji="0" lang="zh-CN" altLang="en-US" sz="20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模型在</a:t>
            </a:r>
            <a:r>
              <a:rPr kumimoji="0" lang="en-US" altLang="zh-CN" sz="20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hpoly</a:t>
            </a:r>
            <a:r>
              <a:rPr kumimoji="0" lang="zh-CN" altLang="en-US" sz="20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数据集上的表现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2EA84-A0F5-8D5B-EDD5-DBA81B6E3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200"/>
          <a:stretch/>
        </p:blipFill>
        <p:spPr>
          <a:xfrm>
            <a:off x="7498312" y="4204775"/>
            <a:ext cx="3388477" cy="217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EC39F4-1B0A-014F-BCBF-91E1C3743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4109835" y="4204775"/>
            <a:ext cx="3388477" cy="2176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4D1A59-42A6-19D6-3407-D843976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723705" y="4204775"/>
            <a:ext cx="3388477" cy="2176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A9732-B280-870F-747B-660E444A77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r="22200"/>
          <a:stretch/>
        </p:blipFill>
        <p:spPr>
          <a:xfrm>
            <a:off x="4060369" y="1467458"/>
            <a:ext cx="3388478" cy="21783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360B9-75C1-46B8-0B78-8E7EE0CA26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r="22200"/>
          <a:stretch/>
        </p:blipFill>
        <p:spPr>
          <a:xfrm>
            <a:off x="7498312" y="1502377"/>
            <a:ext cx="3388477" cy="21434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C950DE-4187-B62B-83B1-1B217E153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949" y="1660614"/>
            <a:ext cx="2453987" cy="16116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E4B068-CB58-B3C1-08C6-6623FB9532A4}"/>
              </a:ext>
            </a:extLst>
          </p:cNvPr>
          <p:cNvSpPr txBox="1"/>
          <p:nvPr/>
        </p:nvSpPr>
        <p:spPr>
          <a:xfrm>
            <a:off x="144613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B5D036-C34F-E602-8FA8-B1AAAB719EC6}"/>
              </a:ext>
            </a:extLst>
          </p:cNvPr>
          <p:cNvSpPr txBox="1"/>
          <p:nvPr/>
        </p:nvSpPr>
        <p:spPr>
          <a:xfrm>
            <a:off x="4782799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7C5DD-2BAB-86C7-2771-9589EBFDE215}"/>
              </a:ext>
            </a:extLst>
          </p:cNvPr>
          <p:cNvSpPr txBox="1"/>
          <p:nvPr/>
        </p:nvSpPr>
        <p:spPr>
          <a:xfrm>
            <a:off x="483226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5B8F72-5C71-F1A5-976E-D2FE2D01DCFC}"/>
              </a:ext>
            </a:extLst>
          </p:cNvPr>
          <p:cNvSpPr txBox="1"/>
          <p:nvPr/>
        </p:nvSpPr>
        <p:spPr>
          <a:xfrm>
            <a:off x="8220741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E95C2-A7DE-D4E2-9FFF-22D8FCDED598}"/>
              </a:ext>
            </a:extLst>
          </p:cNvPr>
          <p:cNvSpPr txBox="1"/>
          <p:nvPr/>
        </p:nvSpPr>
        <p:spPr>
          <a:xfrm>
            <a:off x="8220741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419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模型提升与进一步提高：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C4D72C6-0BDC-3CC0-EC7E-DD206844B45E}"/>
              </a:ext>
            </a:extLst>
          </p:cNvPr>
          <p:cNvSpPr txBox="1"/>
          <p:nvPr/>
        </p:nvSpPr>
        <p:spPr>
          <a:xfrm>
            <a:off x="568535" y="5935190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N.A.,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[8]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R.,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[9]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下一步是什么？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341E1-4AC3-77EE-ED66-B2C63BD60DD5}"/>
              </a:ext>
            </a:extLst>
          </p:cNvPr>
          <p:cNvSpPr txBox="1"/>
          <p:nvPr/>
        </p:nvSpPr>
        <p:spPr>
          <a:xfrm>
            <a:off x="5315489" y="1513393"/>
            <a:ext cx="5416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现实情况下的细胞往往不是单独存在的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而是组成被称为组织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(Tissue)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的结构。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00083C-DAE8-986C-76D0-7BA54D0944A1}"/>
              </a:ext>
            </a:extLst>
          </p:cNvPr>
          <p:cNvSpPr txBox="1"/>
          <p:nvPr/>
        </p:nvSpPr>
        <p:spPr>
          <a:xfrm>
            <a:off x="5315489" y="2545281"/>
            <a:ext cx="6250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Transcriptomics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保留了细胞的位置信息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39C87A-F9EB-8822-A2FD-5FD29559F888}"/>
              </a:ext>
            </a:extLst>
          </p:cNvPr>
          <p:cNvSpPr txBox="1"/>
          <p:nvPr/>
        </p:nvSpPr>
        <p:spPr>
          <a:xfrm>
            <a:off x="5315489" y="3870393"/>
            <a:ext cx="5783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预测的是：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之后细胞之间的相互作用是什么。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028D9D-DBD9-FCB4-971D-402CC14C158F}"/>
              </a:ext>
            </a:extLst>
          </p:cNvPr>
          <p:cNvSpPr txBox="1"/>
          <p:nvPr/>
        </p:nvSpPr>
        <p:spPr>
          <a:xfrm>
            <a:off x="5315489" y="4902283"/>
            <a:ext cx="6250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该方法将能为组织细胞功能、微环境互作、发育过程谱系追踪、疾病病理学等多个领域提供重要的研究手段。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02F1A-2981-701D-5AC9-E5C338E0628B}"/>
              </a:ext>
            </a:extLst>
          </p:cNvPr>
          <p:cNvSpPr txBox="1"/>
          <p:nvPr/>
        </p:nvSpPr>
        <p:spPr>
          <a:xfrm>
            <a:off x="5315489" y="3207837"/>
            <a:ext cx="687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使用细胞图像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基因表达信息作为输入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039CA4-3F38-762A-AC32-9EE233385589}"/>
              </a:ext>
            </a:extLst>
          </p:cNvPr>
          <p:cNvSpPr txBox="1"/>
          <p:nvPr/>
        </p:nvSpPr>
        <p:spPr>
          <a:xfrm>
            <a:off x="479376" y="6294330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Tang, Z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et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[10]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24929-C724-7CC2-7762-78229DAC12DB}"/>
              </a:ext>
            </a:extLst>
          </p:cNvPr>
          <p:cNvSpPr txBox="1"/>
          <p:nvPr/>
        </p:nvSpPr>
        <p:spPr>
          <a:xfrm>
            <a:off x="1180214" y="6794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0F32FA-171F-5310-75EA-D9F274197EE2}"/>
              </a:ext>
            </a:extLst>
          </p:cNvPr>
          <p:cNvGrpSpPr/>
          <p:nvPr/>
        </p:nvGrpSpPr>
        <p:grpSpPr>
          <a:xfrm>
            <a:off x="191344" y="2132999"/>
            <a:ext cx="4504151" cy="3960440"/>
            <a:chOff x="191344" y="2132999"/>
            <a:chExt cx="4504151" cy="396044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D79038D-14AF-2B7C-5AF1-0184C58C8D6E}"/>
                </a:ext>
              </a:extLst>
            </p:cNvPr>
            <p:cNvGrpSpPr/>
            <p:nvPr/>
          </p:nvGrpSpPr>
          <p:grpSpPr>
            <a:xfrm>
              <a:off x="191344" y="2132999"/>
              <a:ext cx="4504151" cy="3960440"/>
              <a:chOff x="839415" y="1988840"/>
              <a:chExt cx="4504151" cy="396044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F2C903C-07C9-1E08-D522-EC3DF434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9415" y="2545281"/>
                <a:ext cx="4504151" cy="340399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C91F-71AA-DB2F-71BD-89ECF909EF21}"/>
                  </a:ext>
                </a:extLst>
              </p:cNvPr>
              <p:cNvSpPr txBox="1"/>
              <p:nvPr/>
            </p:nvSpPr>
            <p:spPr>
              <a:xfrm>
                <a:off x="1543823" y="1988840"/>
                <a:ext cx="3095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Transcriptomics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22AC6CB-8309-EE5F-238B-2C82871DBFDB}"/>
                </a:ext>
              </a:extLst>
            </p:cNvPr>
            <p:cNvSpPr/>
            <p:nvPr/>
          </p:nvSpPr>
          <p:spPr>
            <a:xfrm>
              <a:off x="479376" y="2924944"/>
              <a:ext cx="360040" cy="282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4093512" y="2644170"/>
            <a:ext cx="400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spc="600" dirty="0">
                <a:solidFill>
                  <a:srgbClr val="F57FB0"/>
                </a:solidFill>
                <a:latin typeface="NOTEWORTHY LIGHT" panose="02000400000000000000" pitchFamily="2" charset="0"/>
                <a:ea typeface="NOTEWORTHY LIGHT" panose="02000400000000000000" pitchFamily="2" charset="0"/>
                <a:cs typeface="APPLE CHANCERY" panose="03020702040506060504" pitchFamily="66" charset="-79"/>
                <a:sym typeface="微软雅黑" panose="020B0503020204020204" pitchFamily="34" charset="-122"/>
              </a:rPr>
              <a:t>Q&amp;A</a:t>
            </a:r>
            <a:endParaRPr lang="zh-CN" altLang="en-US" sz="9600" b="1" spc="600" dirty="0">
              <a:solidFill>
                <a:srgbClr val="F57FB0"/>
              </a:solidFill>
              <a:latin typeface="NOTEWORTHY LIGHT" panose="02000400000000000000" pitchFamily="2" charset="0"/>
              <a:ea typeface="NOTEWORTHY LIGHT" panose="02000400000000000000" pitchFamily="2" charset="0"/>
              <a:cs typeface="APPLE CHANCERY" panose="03020702040506060504" pitchFamily="66" charset="-79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1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参考文献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15B465-6A5E-7A6E-B15E-51EC6CE06448}"/>
              </a:ext>
            </a:extLst>
          </p:cNvPr>
          <p:cNvSpPr txBox="1"/>
          <p:nvPr/>
        </p:nvSpPr>
        <p:spPr>
          <a:xfrm>
            <a:off x="723705" y="1030026"/>
            <a:ext cx="10008652" cy="582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Hsiue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Wright K M, Douglass J,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Targeting a neoantigen derived from a common TP53 mutation[J]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Science, 2021, 371(6533).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Lotfollahi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F.A. Wolf, and F.J. Theis,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 predicts single-cell perturbation responses. Nature Methods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 16(8): p. 715-721.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Ghahramani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F.M. Watt, and N.M. Luscombe,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 uncover epidermal regulators and predict single cell perturbations.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2018: p. 262501.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S. Laine, and T. Aila.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style-based generator architecture for generative adversarial networks.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Proceedings of the IEEE/CVF conference on computer vision and pattern recognition. 2019.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-Zheng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Zheng, G.X.,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Massively parallel digital transcriptional profiling of single cells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 8(1): p. 14049.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-Kang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Kang, H.M.,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Multiplexed droplet single-cell RNA-sequencing using natural genetic variation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biotechnology, 2018. 36(1): p. 89-94.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Hpoly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Haber, A.L.,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single-cell survey of the small intestinal epithelium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Nature, 2017. 551(7680): p. 333-339.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Rink, N.A.,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array redistribution through portable collective communication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arXiv:2112.01075, 2021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Proceedings of the IEEE/CVF conference on computer vision and pattern recognition. 2022.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Tang, Z., Li, Z., Hou, T. et al. </a:t>
            </a:r>
            <a:r>
              <a:rPr lang="en-US" altLang="zh-CN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SiGra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single-cell spatial elucidation through an image-augmented graph transformer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Nat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5618 (2023).</a:t>
            </a:r>
          </a:p>
        </p:txBody>
      </p:sp>
    </p:spTree>
    <p:extLst>
      <p:ext uri="{BB962C8B-B14F-4D97-AF65-F5344CB8AC3E}">
        <p14:creationId xmlns:p14="http://schemas.microsoft.com/office/powerpoint/2010/main" val="20301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0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什么是扰动</a:t>
            </a:r>
            <a:endParaRPr lang="zh-CN" altLang="en-US" sz="3200" b="1" spc="600" dirty="0">
              <a:solidFill>
                <a:srgbClr val="F57FB0"/>
              </a:solidFill>
              <a:latin typeface="Arial" panose="020B0604020202020204" pitchFamily="34" charset="0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33" y="2265023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4" y="1340768"/>
            <a:ext cx="1019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扰动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是指：给细胞一些药物处理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(drugs)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或者刺激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(stimulus)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之后细胞的基因表达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expression)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会发生什么变化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7B5D06-41E8-F33F-B962-56C6D06314DC}"/>
              </a:ext>
            </a:extLst>
          </p:cNvPr>
          <p:cNvSpPr txBox="1"/>
          <p:nvPr/>
        </p:nvSpPr>
        <p:spPr>
          <a:xfrm>
            <a:off x="911424" y="5487615"/>
            <a:ext cx="933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而我的模型只通过小样本就能很准确的预测。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1F8C3-877B-0C75-4D08-374B50292DC2}"/>
              </a:ext>
            </a:extLst>
          </p:cNvPr>
          <p:cNvSpPr txBox="1"/>
          <p:nvPr/>
        </p:nvSpPr>
        <p:spPr>
          <a:xfrm>
            <a:off x="551384" y="6388047"/>
            <a:ext cx="21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Hsiue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[1]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研究基础：新兴单细胞技术</a:t>
            </a:r>
            <a:endParaRPr lang="zh-CN" altLang="en-US" sz="3200" b="1" spc="600" dirty="0">
              <a:solidFill>
                <a:srgbClr val="F57F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119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技术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7E6A7B-A564-5901-3198-54E7AAFB6070}"/>
              </a:ext>
            </a:extLst>
          </p:cNvPr>
          <p:cNvGrpSpPr/>
          <p:nvPr/>
        </p:nvGrpSpPr>
        <p:grpSpPr>
          <a:xfrm>
            <a:off x="2093978" y="2132999"/>
            <a:ext cx="8004044" cy="4132087"/>
            <a:chOff x="2093978" y="2132999"/>
            <a:chExt cx="8004044" cy="413208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E9B859-BF71-1C14-F89D-5D3284931F84}"/>
                </a:ext>
              </a:extLst>
            </p:cNvPr>
            <p:cNvGrpSpPr/>
            <p:nvPr/>
          </p:nvGrpSpPr>
          <p:grpSpPr>
            <a:xfrm>
              <a:off x="2093978" y="2132999"/>
              <a:ext cx="8004044" cy="1778618"/>
              <a:chOff x="2495600" y="3460938"/>
              <a:chExt cx="7223112" cy="160508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3A6548C-DA87-4B14-909B-F17F2B9D7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93" b="54535"/>
              <a:stretch/>
            </p:blipFill>
            <p:spPr>
              <a:xfrm>
                <a:off x="2495600" y="3841884"/>
                <a:ext cx="7223112" cy="1224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D70C9C-753A-28B7-CE63-2AC11E654755}"/>
                  </a:ext>
                </a:extLst>
              </p:cNvPr>
              <p:cNvSpPr txBox="1"/>
              <p:nvPr/>
            </p:nvSpPr>
            <p:spPr>
              <a:xfrm>
                <a:off x="3848581" y="3460938"/>
                <a:ext cx="4517161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技术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传统方法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9269E2-85A4-528F-3E46-BDCA14765D85}"/>
                </a:ext>
              </a:extLst>
            </p:cNvPr>
            <p:cNvGrpSpPr/>
            <p:nvPr/>
          </p:nvGrpSpPr>
          <p:grpSpPr>
            <a:xfrm>
              <a:off x="2093978" y="4100009"/>
              <a:ext cx="8004044" cy="2165077"/>
              <a:chOff x="2596626" y="4869160"/>
              <a:chExt cx="7223112" cy="195383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0D83455-CC94-A261-674D-185C7CC74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032"/>
              <a:stretch/>
            </p:blipFill>
            <p:spPr>
              <a:xfrm>
                <a:off x="2596626" y="5301208"/>
                <a:ext cx="7223112" cy="152178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5704C1-233E-2689-95DC-59B7AE830454}"/>
                  </a:ext>
                </a:extLst>
              </p:cNvPr>
              <p:cNvSpPr txBox="1"/>
              <p:nvPr/>
            </p:nvSpPr>
            <p:spPr>
              <a:xfrm>
                <a:off x="4232413" y="4869160"/>
                <a:ext cx="3951539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Single-cell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技术</a:t>
                </a: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0DB087B-64A7-EBBC-0E4B-B4D0F420626F}"/>
              </a:ext>
            </a:extLst>
          </p:cNvPr>
          <p:cNvSpPr txBox="1"/>
          <p:nvPr/>
        </p:nvSpPr>
        <p:spPr>
          <a:xfrm>
            <a:off x="589804" y="6388047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恒诺新知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,(2021).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单细胞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RNA-seq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介绍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799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kumimoji="0" lang="zh-CN" altLang="en-US" sz="20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研究基础：新兴单细胞技术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119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技术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060D8E-9463-E99D-80F7-B57D9828D294}"/>
              </a:ext>
            </a:extLst>
          </p:cNvPr>
          <p:cNvGrpSpPr/>
          <p:nvPr/>
        </p:nvGrpSpPr>
        <p:grpSpPr>
          <a:xfrm>
            <a:off x="623392" y="2060365"/>
            <a:ext cx="5159426" cy="4285763"/>
            <a:chOff x="316807" y="2060364"/>
            <a:chExt cx="5159426" cy="42857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84CF47-D269-7788-9C4B-26716ABD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71" y="2566127"/>
              <a:ext cx="3815494" cy="37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32D30A-921F-1C23-A4F1-A4539F26544D}"/>
                </a:ext>
              </a:extLst>
            </p:cNvPr>
            <p:cNvSpPr txBox="1"/>
            <p:nvPr/>
          </p:nvSpPr>
          <p:spPr>
            <a:xfrm>
              <a:off x="316807" y="2060364"/>
              <a:ext cx="5159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Bulk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技术 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传统方法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2BA144-CD06-04E3-95D4-D334C5F598F2}"/>
              </a:ext>
            </a:extLst>
          </p:cNvPr>
          <p:cNvGrpSpPr/>
          <p:nvPr/>
        </p:nvGrpSpPr>
        <p:grpSpPr>
          <a:xfrm>
            <a:off x="6685789" y="2060364"/>
            <a:ext cx="4378763" cy="4285764"/>
            <a:chOff x="6356465" y="2060363"/>
            <a:chExt cx="4378763" cy="428576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9CBEB6-E58E-8153-91FA-5B4FE49B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229" y="2566127"/>
              <a:ext cx="3257234" cy="3780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77D74-F2DE-3B5C-BA56-3F5BF3781D42}"/>
                </a:ext>
              </a:extLst>
            </p:cNvPr>
            <p:cNvSpPr txBox="1"/>
            <p:nvPr/>
          </p:nvSpPr>
          <p:spPr>
            <a:xfrm>
              <a:off x="6356465" y="2060363"/>
              <a:ext cx="4378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Single-cell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技术</a:t>
              </a:r>
            </a:p>
          </p:txBody>
        </p:sp>
      </p:grp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3D64A73-F187-4F17-8195-C4D468F2FF34}"/>
              </a:ext>
            </a:extLst>
          </p:cNvPr>
          <p:cNvSpPr/>
          <p:nvPr/>
        </p:nvSpPr>
        <p:spPr>
          <a:xfrm>
            <a:off x="5420242" y="4202718"/>
            <a:ext cx="1351515" cy="506819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669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为什么要预测扰动</a:t>
            </a:r>
            <a:endParaRPr lang="zh-CN" altLang="en-US" sz="3200" b="1" spc="600" dirty="0">
              <a:solidFill>
                <a:srgbClr val="F57F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Perturbation?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906803"/>
            <a:ext cx="799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可以为药物研究和疑难杂症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如癌症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治疗带来启发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2548987"/>
            <a:ext cx="6954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现在要测试一种新的药物是否可以杀死癌细胞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3131244"/>
            <a:ext cx="586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但在实际临床试验前，数据和样本量很少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3713501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因此需要使用模型来预测该药物的效果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CB5DB-1AB9-1335-9D60-4A64841E7449}"/>
              </a:ext>
            </a:extLst>
          </p:cNvPr>
          <p:cNvSpPr txBox="1"/>
          <p:nvPr/>
        </p:nvSpPr>
        <p:spPr>
          <a:xfrm>
            <a:off x="723705" y="429575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是否能够使变异基因水平显著降低？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或者能够使抗癌基因水平显著提高？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AC78F-2389-DE23-B7FD-7E7210A0FE4F}"/>
              </a:ext>
            </a:extLst>
          </p:cNvPr>
          <p:cNvSpPr txBox="1"/>
          <p:nvPr/>
        </p:nvSpPr>
        <p:spPr>
          <a:xfrm>
            <a:off x="723705" y="524734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而这些数据可以为研究人员后续的研究和制药带来启发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现有解决方法及其问题</a:t>
            </a:r>
            <a:endParaRPr lang="zh-CN" altLang="en-US" sz="3200" b="1" spc="600" dirty="0">
              <a:solidFill>
                <a:srgbClr val="F57F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494784"/>
            <a:ext cx="796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2018004"/>
            <a:ext cx="8071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</a:t>
            </a:r>
            <a:r>
              <a:rPr kumimoji="1" lang="en-US" altLang="zh-CN" sz="2400" dirty="0" err="1">
                <a:latin typeface="+mn-ea"/>
              </a:rPr>
              <a:t>CGAN,stGAN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sc-WGAN)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:CVAE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scGen)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51552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4112657"/>
            <a:ext cx="10225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输出的结果过于多样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且训练过程非常不稳定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则可能得到“模糊”的结果 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仅仅能得到试验和对照组的平均值</a:t>
            </a:r>
            <a:r>
              <a:rPr kumimoji="1" lang="en-US" altLang="zh-CN" sz="24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45"/>
          <a:stretch/>
        </p:blipFill>
        <p:spPr>
          <a:xfrm>
            <a:off x="425193" y="1484784"/>
            <a:ext cx="11341613" cy="439248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737073" y="4687640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9354698" y="44153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10040948" y="460745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11056598" y="45251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3" y="1223174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813023-D89A-CABC-8044-F586615186A4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 </a:t>
            </a:r>
            <a:r>
              <a:rPr lang="en-US" altLang="zh-CN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现有解决方法及其问题</a:t>
            </a:r>
            <a:endParaRPr lang="zh-CN" altLang="en-US" sz="3200" b="1" spc="600" dirty="0">
              <a:solidFill>
                <a:srgbClr val="F57FB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1161</Words>
  <Application>Microsoft Macintosh PowerPoint</Application>
  <PresentationFormat>宽屏</PresentationFormat>
  <Paragraphs>192</Paragraphs>
  <Slides>28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-apple-system</vt:lpstr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NOTEWORTHY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208</cp:revision>
  <dcterms:modified xsi:type="dcterms:W3CDTF">2023-10-27T00:19:59Z</dcterms:modified>
</cp:coreProperties>
</file>